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4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FF"/>
    <a:srgbClr val="0000FF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8535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384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81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746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568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217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8129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79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120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40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891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0F4B-9659-4E7D-83F0-949FF1688DB9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D455-BA9F-4741-9159-D25D95E7D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270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phonicbooks.wordpress.com/2011/03/13/how-to-say-the-sounds-of-letters-in-synthetic-phonics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237626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Helping Your Child to Learn to Read</a:t>
            </a:r>
            <a:br>
              <a:rPr lang="en-GB" dirty="0" smtClean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 </a:t>
            </a:r>
            <a:r>
              <a:rPr lang="en-GB" smtClean="0">
                <a:latin typeface="Comic Sans MS" pitchFamily="66" charset="0"/>
              </a:rPr>
              <a:t>Alphege </a:t>
            </a:r>
            <a:r>
              <a:rPr lang="en-GB" smtClean="0">
                <a:latin typeface="Comic Sans MS" pitchFamily="66" charset="0"/>
              </a:rPr>
              <a:t>CE </a:t>
            </a:r>
            <a:r>
              <a:rPr lang="en-GB" dirty="0" smtClean="0">
                <a:latin typeface="Comic Sans MS" pitchFamily="66" charset="0"/>
              </a:rPr>
              <a:t>Infant School</a:t>
            </a:r>
          </a:p>
          <a:p>
            <a:r>
              <a:rPr lang="en-GB" dirty="0" smtClean="0">
                <a:latin typeface="Comic Sans MS" pitchFamily="66" charset="0"/>
              </a:rPr>
              <a:t>and Sunbeams Nursery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1026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83" y="2958084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:\St-alphege-green-logo qualit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013176"/>
            <a:ext cx="923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4059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Learn the sight vocabulary together…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here    </a:t>
            </a:r>
            <a:r>
              <a:rPr lang="en-GB" dirty="0" smtClean="0">
                <a:latin typeface="Comic Sans MS" pitchFamily="66" charset="0"/>
              </a:rPr>
              <a:t>1. Find the words in books.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you     </a:t>
            </a:r>
            <a:r>
              <a:rPr lang="en-GB" dirty="0" smtClean="0">
                <a:latin typeface="Comic Sans MS" pitchFamily="66" charset="0"/>
              </a:rPr>
              <a:t>2. Hide them around the house.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as     </a:t>
            </a:r>
            <a:r>
              <a:rPr lang="en-GB" dirty="0" smtClean="0">
                <a:latin typeface="Comic Sans MS" pitchFamily="66" charset="0"/>
              </a:rPr>
              <a:t>3. Try a few every day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and     </a:t>
            </a:r>
            <a:r>
              <a:rPr lang="en-GB" dirty="0" smtClean="0">
                <a:latin typeface="Comic Sans MS" pitchFamily="66" charset="0"/>
              </a:rPr>
              <a:t>4. Practice again and again.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said                              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ll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80728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steph\AppData\Local\Microsoft\Windows\Temporary Internet Files\Content.IE5\S1NNJR5C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77072"/>
            <a:ext cx="1844675" cy="1933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6561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Ask your child questions about the book…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7920880" cy="3816424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What is going to happen next?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 smtClean="0">
                <a:latin typeface="Comic Sans MS" pitchFamily="66" charset="0"/>
              </a:rPr>
              <a:t>Who are the characters?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 smtClean="0">
                <a:latin typeface="Comic Sans MS" pitchFamily="66" charset="0"/>
              </a:rPr>
              <a:t>What has happened so far?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 smtClean="0">
                <a:latin typeface="Comic Sans MS" pitchFamily="66" charset="0"/>
              </a:rPr>
              <a:t>What do you like most about the story?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340768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95909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Reading for meaning…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What word tells you that she is angry?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How do we know that it was dark?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How can we tall that he was dreaming?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Which route should he of taken and why?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92696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4623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Reading beyond books…</a:t>
            </a:r>
            <a:br>
              <a:rPr lang="en-GB" dirty="0" smtClean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Share comics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Play word games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Read signs 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Put subtitles on the TV 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steph\AppData\Local\Microsoft\Windows\Temporary Internet Files\Content.IE5\S1NNJR5C\MC9002324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39088"/>
            <a:ext cx="2095877" cy="1259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steph\AppData\Local\Microsoft\Windows\Temporary Internet Files\Content.IE5\EW21SUU9\MC9000894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27" y="2420888"/>
            <a:ext cx="1835201" cy="12691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steph\AppData\Local\Microsoft\Windows\Temporary Internet Files\Content.IE5\DYA8KG80\MP90038603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37" y="3690075"/>
            <a:ext cx="1688232" cy="1205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steph\AppData\Local\Microsoft\Windows\Temporary Internet Files\Content.IE5\D1TJYIL0\MP90044247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80" y="4929336"/>
            <a:ext cx="1547664" cy="1031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326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Show your child that you enjoy reading!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52736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teph\AppData\Local\Microsoft\Windows\Temporary Internet Files\Content.IE5\DYA8KG80\MP900442327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81128"/>
            <a:ext cx="2962424" cy="1974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steph\AppData\Local\Microsoft\Windows\Temporary Internet Files\Content.IE5\5KWT7Y3P\MP90044857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91752"/>
            <a:ext cx="2880320" cy="19281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steph\AppData\Local\Microsoft\Windows\Temporary Internet Files\Content.IE5\CSA8V2VS\MP90044648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2478021" cy="3717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47133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FF"/>
                </a:solidFill>
                <a:latin typeface="Comic Sans MS" pitchFamily="66" charset="0"/>
              </a:rPr>
              <a:t>Pink Book Band </a:t>
            </a:r>
            <a:endParaRPr lang="en-GB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  <a:latin typeface="Comic Sans MS" pitchFamily="66" charset="0"/>
              </a:rPr>
              <a:t>(working towards Level 1 – WC/WB)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Find title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Open front cover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Turn pages properly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Understand that the left page comes before the right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Understand that we read from left to right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Point to each word as it is read – 1:1 correspondence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the meaning of the text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language patterns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Predict the story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Predict some unknown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Recognise some letters by what they look like or sound like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one word for each word seen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86555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512169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Red Book Band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848872" cy="43204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 smtClean="0">
                <a:effectLst/>
                <a:latin typeface="Comic Sans MS" pitchFamily="66" charset="0"/>
              </a:rPr>
              <a:t>(Working towards level 1 – WA)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Find and remember title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Match written and spoken words 1:1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known words to help understand the sentence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Repeat words, phrases or sentences to check and be sure of understanding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Blend and read CVC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phonic knowledge to attempt unknown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on sight familiar and important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Recognise 10 tricky words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8478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Yellow Book Band 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  <a:latin typeface="Comic Sans MS" pitchFamily="66" charset="0"/>
              </a:rPr>
              <a:t>(1C)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punctuation to help reading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Notice familiar words and letter patterns and use these to help read new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Find things that are the same or similar in different texts e.g. Curly the Caterpillar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Predict in more detail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on sight familiar and important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Say what they do and don’t like about a text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Talk about stories and other texts identifying main points and themes 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phonic knowledge to attempt unknown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to the end of a sentence to work out an unfamiliar word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about 15 tricky key words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406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Blue Book Band </a:t>
            </a:r>
            <a:endParaRPr lang="en-GB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effectLst/>
                <a:latin typeface="Comic Sans MS" pitchFamily="66" charset="0"/>
              </a:rPr>
              <a:t>(1C)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Take notice of meaning, words and sentence structure, to help us read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Self correct more quickly during reading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Re-read to make the text sound more interesting and to help us understand it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Solve new words using different clues – meaning of the sentence, known words, letter patterns, using what you already know about a word or sentence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Read a wide range of books and types of text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Talk about the book and show we have understood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Use awareness of grammar to help decipher new or unfamiliar words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Blend phonemes to read words containing consonant clusters and long vowel phonemes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Read about 20 tricky words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Identify and discuss main events and key points in a text </a:t>
            </a:r>
            <a:endParaRPr lang="en-GB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308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Green Book Band 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  <a:latin typeface="Comic Sans MS" pitchFamily="66" charset="0"/>
              </a:rPr>
              <a:t>(1B)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fluently noticing punctuation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familiar texts aloud with fluency and expression appropriate to the grammar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Solve new words using a range of clues and investigating words that fit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Track lines of text without finger pointing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a range of texts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Talk about the character and story plot in detail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Blend phonemes to read words containing consonant clusters and long vowel phonemes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Sustain independent reading to complete texts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Locate specific information in a text to find the answers (retrieval)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Understand how simple diagrams and charts add information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Relate story setting and incidents to own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254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944216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How</a:t>
            </a:r>
            <a:r>
              <a:rPr lang="en-GB" dirty="0" smtClean="0">
                <a:latin typeface="Comic Sans MS" pitchFamily="66" charset="0"/>
              </a:rPr>
              <a:t> we help in school…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992888" cy="280831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Nurture a love of reading.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Use Book banding to give children clear target for reading and  a range of books to choose from.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Teach reading every day using phonics and guided reading.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Reinforce through the whole curriculum.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Encourage reading at home.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83" y="2016252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0839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Comic Sans MS" pitchFamily="66" charset="0"/>
              </a:rPr>
              <a:t>Orange Book Band </a:t>
            </a:r>
            <a:endParaRPr lang="en-GB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>
                <a:effectLst/>
              </a:rPr>
              <a:t>(</a:t>
            </a:r>
            <a:r>
              <a:rPr lang="en-GB" sz="2800" dirty="0" smtClean="0">
                <a:effectLst/>
                <a:latin typeface="Comic Sans MS" pitchFamily="66" charset="0"/>
              </a:rPr>
              <a:t>1A)</a:t>
            </a:r>
            <a:br>
              <a:rPr lang="en-GB" sz="2800" dirty="0" smtClean="0">
                <a:effectLst/>
                <a:latin typeface="Comic Sans MS" pitchFamily="66" charset="0"/>
              </a:rPr>
            </a:br>
            <a:r>
              <a:rPr lang="en-GB" sz="2800" dirty="0" smtClean="0">
                <a:effectLst/>
                <a:latin typeface="Comic Sans MS" pitchFamily="66" charset="0"/>
              </a:rPr>
              <a:t>• Read more complex sentences</a:t>
            </a:r>
            <a:br>
              <a:rPr lang="en-GB" sz="2800" dirty="0" smtClean="0">
                <a:effectLst/>
                <a:latin typeface="Comic Sans MS" pitchFamily="66" charset="0"/>
              </a:rPr>
            </a:br>
            <a:r>
              <a:rPr lang="en-GB" sz="2800" dirty="0" smtClean="0">
                <a:effectLst/>
                <a:latin typeface="Comic Sans MS" pitchFamily="66" charset="0"/>
              </a:rPr>
              <a:t>• Solve new words using a range of clues and cross check</a:t>
            </a:r>
            <a:br>
              <a:rPr lang="en-GB" sz="2800" dirty="0" smtClean="0">
                <a:effectLst/>
                <a:latin typeface="Comic Sans MS" pitchFamily="66" charset="0"/>
              </a:rPr>
            </a:br>
            <a:r>
              <a:rPr lang="en-GB" sz="2800" dirty="0" smtClean="0">
                <a:effectLst/>
                <a:latin typeface="Comic Sans MS" pitchFamily="66" charset="0"/>
              </a:rPr>
              <a:t>• Notice a range of punctuation</a:t>
            </a:r>
            <a:br>
              <a:rPr lang="en-GB" sz="2800" dirty="0" smtClean="0">
                <a:effectLst/>
                <a:latin typeface="Comic Sans MS" pitchFamily="66" charset="0"/>
              </a:rPr>
            </a:br>
            <a:r>
              <a:rPr lang="en-GB" sz="2800" dirty="0" smtClean="0">
                <a:effectLst/>
                <a:latin typeface="Comic Sans MS" pitchFamily="66" charset="0"/>
              </a:rPr>
              <a:t>• Infer meaning and work out what the author is suggesting</a:t>
            </a:r>
            <a:br>
              <a:rPr lang="en-GB" sz="2800" dirty="0" smtClean="0">
                <a:effectLst/>
                <a:latin typeface="Comic Sans MS" pitchFamily="66" charset="0"/>
              </a:rPr>
            </a:br>
            <a:r>
              <a:rPr lang="en-GB" sz="2800" dirty="0" smtClean="0">
                <a:effectLst/>
                <a:latin typeface="Comic Sans MS" pitchFamily="66" charset="0"/>
              </a:rPr>
              <a:t>• Recognise the full range of vowel digraphs and </a:t>
            </a:r>
            <a:r>
              <a:rPr lang="en-GB" sz="2800" dirty="0" err="1" smtClean="0">
                <a:effectLst/>
                <a:latin typeface="Comic Sans MS" pitchFamily="66" charset="0"/>
              </a:rPr>
              <a:t>trigraphs</a:t>
            </a:r>
            <a:r>
              <a:rPr lang="en-GB" sz="2800" dirty="0" smtClean="0">
                <a:effectLst/>
                <a:latin typeface="Comic Sans MS" pitchFamily="66" charset="0"/>
              </a:rPr>
              <a:t/>
            </a:r>
            <a:br>
              <a:rPr lang="en-GB" sz="2800" dirty="0" smtClean="0">
                <a:effectLst/>
                <a:latin typeface="Comic Sans MS" pitchFamily="66" charset="0"/>
              </a:rPr>
            </a:br>
            <a:r>
              <a:rPr lang="en-GB" sz="2800" dirty="0" smtClean="0">
                <a:effectLst/>
                <a:latin typeface="Comic Sans MS" pitchFamily="66" charset="0"/>
              </a:rPr>
              <a:t>• Identify syllables in order to read polysyllabic words</a:t>
            </a:r>
            <a:endParaRPr lang="en-GB" sz="2800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88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Comic Sans MS" pitchFamily="66" charset="0"/>
              </a:rPr>
              <a:t>Turquoise Book Band </a:t>
            </a:r>
            <a:endParaRPr lang="en-GB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  <a:latin typeface="Comic Sans MS" pitchFamily="66" charset="0"/>
              </a:rPr>
              <a:t>(1A)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different genres more confidently 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punctuation and text layout to read expressively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Keep reading through longer sentences and paragraphs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Work out and tackle a larger number of more difficult words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Recognise common prefixes and suffixes and regular verb endings to construct the meaning of words in context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Make simple inferences about thoughts, feelings and reasons for 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51985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00FF"/>
                </a:solidFill>
                <a:latin typeface="Comic Sans MS" pitchFamily="66" charset="0"/>
              </a:rPr>
              <a:t>Purple Book Band </a:t>
            </a:r>
            <a:endParaRPr lang="en-GB" dirty="0">
              <a:solidFill>
                <a:srgbClr val="9900FF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  <a:latin typeface="Comic Sans MS" pitchFamily="66" charset="0"/>
              </a:rPr>
              <a:t>(2C)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Look at lots of different texts with independence and predict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Read silently at a good pace, using punctuation to help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Work out most unknown words “on the run”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Identify some literary effects writers use e.g. good adjectives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Use reading to extend speaking and listening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Understand how to use alphabetically ordered texts to retrieve information, written vocabulary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Scan the text to find specific answers</a:t>
            </a:r>
            <a:br>
              <a:rPr lang="en-GB" dirty="0" smtClean="0">
                <a:effectLst/>
                <a:latin typeface="Comic Sans MS" pitchFamily="66" charset="0"/>
              </a:rPr>
            </a:br>
            <a:r>
              <a:rPr lang="en-GB" dirty="0" smtClean="0">
                <a:effectLst/>
                <a:latin typeface="Comic Sans MS" pitchFamily="66" charset="0"/>
              </a:rPr>
              <a:t>• Make simple inferences about thoughts, feelings and reasons for actions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8821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Gold Book Band </a:t>
            </a:r>
            <a:endParaRPr lang="en-GB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effectLst/>
                <a:latin typeface="Comic Sans MS" pitchFamily="66" charset="0"/>
              </a:rPr>
              <a:t>(2B)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Confidently predict the content and layout of a text by looking through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Read silently at a rapid pace, using punctuation to help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Work out most unknown words "on the run"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Take notice of literary effects writers use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Use reading to extend speaking and written vocabulary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Read aloud with intonation and expression, taking account of the punctuation e.g. speech marks and exclamation marks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Generate questions before reading and use bibliographical knowledge to help retrieve specific information</a:t>
            </a:r>
            <a:br>
              <a:rPr lang="en-GB" sz="2400" dirty="0" smtClean="0">
                <a:effectLst/>
                <a:latin typeface="Comic Sans MS" pitchFamily="66" charset="0"/>
              </a:rPr>
            </a:br>
            <a:r>
              <a:rPr lang="en-GB" sz="2400" dirty="0" smtClean="0">
                <a:effectLst/>
                <a:latin typeface="Comic Sans MS" pitchFamily="66" charset="0"/>
              </a:rPr>
              <a:t>• Identify how ideas link and how a writer does this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906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White Book Band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effectLst/>
                <a:latin typeface="Comic Sans MS" pitchFamily="66" charset="0"/>
              </a:rPr>
              <a:t>(2A)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Read silently most of the time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Stay interested in longer texts and returns to them easily after a break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Search for and find information in texts easily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Notice the spelling of unknown words and relate to new words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More aware of vocabulary and exact meanings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Discuss and offer own opinions and ideas about the text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Begin to understand the effects of different words and phrases e.g. to create humour, images and atmosphere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Evaluate the usefulness of the information in particular texts for answering questions </a:t>
            </a:r>
            <a:br>
              <a:rPr lang="en-GB" sz="2200" dirty="0" smtClean="0">
                <a:effectLst/>
                <a:latin typeface="Comic Sans MS" pitchFamily="66" charset="0"/>
              </a:rPr>
            </a:br>
            <a:r>
              <a:rPr lang="en-GB" sz="2200" dirty="0" smtClean="0">
                <a:effectLst/>
                <a:latin typeface="Comic Sans MS" pitchFamily="66" charset="0"/>
              </a:rPr>
              <a:t>• Understand the deeper un-stated meaning of a text </a:t>
            </a:r>
            <a:endParaRPr lang="en-GB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145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Lime Book Band  / Free reader</a:t>
            </a:r>
            <a:endParaRPr lang="en-GB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040560"/>
          </a:xfrm>
        </p:spPr>
        <p:txBody>
          <a:bodyPr>
            <a:noAutofit/>
          </a:bodyPr>
          <a:lstStyle/>
          <a:p>
            <a:r>
              <a:rPr lang="en-GB" sz="2000" dirty="0" smtClean="0">
                <a:effectLst/>
                <a:latin typeface="Comic Sans MS" pitchFamily="66" charset="0"/>
              </a:rPr>
              <a:t>(L3)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Recognise a range of prefixes and suffixes to construct the meanings of words in context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Recognise the function of the apostrophe for omission and pronounce contracted forms correctly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Recognise a full range of consonant digraphs e.g. </a:t>
            </a:r>
            <a:r>
              <a:rPr lang="en-GB" sz="2000" dirty="0" err="1" smtClean="0">
                <a:effectLst/>
                <a:latin typeface="Comic Sans MS" pitchFamily="66" charset="0"/>
              </a:rPr>
              <a:t>kn</a:t>
            </a:r>
            <a:r>
              <a:rPr lang="en-GB" sz="2000" dirty="0" smtClean="0">
                <a:effectLst/>
                <a:latin typeface="Comic Sans MS" pitchFamily="66" charset="0"/>
              </a:rPr>
              <a:t>, </a:t>
            </a:r>
            <a:r>
              <a:rPr lang="en-GB" sz="2000" dirty="0" err="1" smtClean="0">
                <a:effectLst/>
                <a:latin typeface="Comic Sans MS" pitchFamily="66" charset="0"/>
              </a:rPr>
              <a:t>wr</a:t>
            </a:r>
            <a:r>
              <a:rPr lang="en-GB" sz="2000" dirty="0" smtClean="0">
                <a:effectLst/>
                <a:latin typeface="Comic Sans MS" pitchFamily="66" charset="0"/>
              </a:rPr>
              <a:t>, </a:t>
            </a:r>
            <a:r>
              <a:rPr lang="en-GB" sz="2000" dirty="0" err="1" smtClean="0">
                <a:effectLst/>
                <a:latin typeface="Comic Sans MS" pitchFamily="66" charset="0"/>
              </a:rPr>
              <a:t>ph</a:t>
            </a:r>
            <a:r>
              <a:rPr lang="en-GB" sz="2000" dirty="0" smtClean="0">
                <a:effectLst/>
                <a:latin typeface="Comic Sans MS" pitchFamily="66" charset="0"/>
              </a:rPr>
              <a:t/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Understand how pronouns in 1st, 2nd and 3rd person forms are used in sentences and apply this info to maintain understanding when reading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Know how language is used to create effects e.g. adjectives and adverbs and use to create detailed mental images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Understand the difference between prose and play script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Explore underlying themes and ideas, making clear reference to text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Discuss the actions of the main characters and justify views using evidence from the text (f)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Sustain silent reading to include longer, more complex texts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r>
              <a:rPr lang="en-GB" sz="2000" dirty="0" smtClean="0">
                <a:effectLst/>
                <a:latin typeface="Comic Sans MS" pitchFamily="66" charset="0"/>
              </a:rPr>
              <a:t>• Draw on knowledge of authors and types of books they write to inform choices</a:t>
            </a:r>
            <a:br>
              <a:rPr lang="en-GB" sz="2000" dirty="0" smtClean="0">
                <a:effectLst/>
                <a:latin typeface="Comic Sans MS" pitchFamily="66" charset="0"/>
              </a:rPr>
            </a:b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228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Lime Book Band / Free reader</a:t>
            </a:r>
            <a:b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</a:br>
            <a:r>
              <a:rPr lang="en-GB" dirty="0" err="1" smtClean="0">
                <a:solidFill>
                  <a:srgbClr val="00FF00"/>
                </a:solidFill>
                <a:latin typeface="Comic Sans MS" pitchFamily="66" charset="0"/>
              </a:rPr>
              <a:t>contd</a:t>
            </a:r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…</a:t>
            </a:r>
            <a:endParaRPr lang="en-GB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  <a:latin typeface="Comic Sans MS" pitchFamily="66" charset="0"/>
              </a:rPr>
              <a:t>• </a:t>
            </a:r>
            <a:r>
              <a:rPr lang="en-GB" sz="4200" dirty="0" smtClean="0">
                <a:effectLst/>
                <a:latin typeface="Comic Sans MS" pitchFamily="66" charset="0"/>
              </a:rPr>
              <a:t>Understand how dialogue is punctuated and laid out and read with appropriate expression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Read aloud with intonation and expression taking account of punctuation e.g. commas to mark pauses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When reading aloud show awareness and understanding of the different voices in stories (f)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Read aloud confidently to an audience e.g. </a:t>
            </a:r>
            <a:r>
              <a:rPr lang="en-GB" sz="4200" dirty="0" err="1" smtClean="0">
                <a:effectLst/>
                <a:latin typeface="Comic Sans MS" pitchFamily="66" charset="0"/>
              </a:rPr>
              <a:t>playscript</a:t>
            </a:r>
            <a:r>
              <a:rPr lang="en-GB" sz="4200" dirty="0" smtClean="0">
                <a:effectLst/>
                <a:latin typeface="Comic Sans MS" pitchFamily="66" charset="0"/>
              </a:rPr>
              <a:t>, performance poem or favourite passage from a text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Understand how to use indexes to locate specific info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Use bibliographical knowledge e.g. indexes to locate specific info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Understand the features of page layout in non-fiction texts e.g. subheadings, labels, diagrams, charts (</a:t>
            </a:r>
            <a:r>
              <a:rPr lang="en-GB" sz="4200" dirty="0" err="1" smtClean="0">
                <a:effectLst/>
                <a:latin typeface="Comic Sans MS" pitchFamily="66" charset="0"/>
              </a:rPr>
              <a:t>nf</a:t>
            </a:r>
            <a:r>
              <a:rPr lang="en-GB" sz="4200" dirty="0" smtClean="0">
                <a:effectLst/>
                <a:latin typeface="Comic Sans MS" pitchFamily="66" charset="0"/>
              </a:rPr>
              <a:t>)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Identify the main point and summarise orally the content of a passage of text (</a:t>
            </a:r>
            <a:r>
              <a:rPr lang="en-GB" sz="4200" dirty="0" err="1" smtClean="0">
                <a:effectLst/>
                <a:latin typeface="Comic Sans MS" pitchFamily="66" charset="0"/>
              </a:rPr>
              <a:t>nf</a:t>
            </a:r>
            <a:r>
              <a:rPr lang="en-GB" sz="4200" dirty="0" smtClean="0">
                <a:effectLst/>
                <a:latin typeface="Comic Sans MS" pitchFamily="66" charset="0"/>
              </a:rPr>
              <a:t>)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Use notes to summarise the main points from a passage of text (</a:t>
            </a:r>
            <a:r>
              <a:rPr lang="en-GB" sz="4200" dirty="0" err="1" smtClean="0">
                <a:effectLst/>
                <a:latin typeface="Comic Sans MS" pitchFamily="66" charset="0"/>
              </a:rPr>
              <a:t>nf</a:t>
            </a:r>
            <a:r>
              <a:rPr lang="en-GB" sz="4200" dirty="0" smtClean="0">
                <a:effectLst/>
                <a:latin typeface="Comic Sans MS" pitchFamily="66" charset="0"/>
              </a:rPr>
              <a:t>)</a:t>
            </a:r>
            <a:br>
              <a:rPr lang="en-GB" sz="4200" dirty="0" smtClean="0">
                <a:effectLst/>
                <a:latin typeface="Comic Sans MS" pitchFamily="66" charset="0"/>
              </a:rPr>
            </a:br>
            <a:r>
              <a:rPr lang="en-GB" sz="4200" dirty="0" smtClean="0">
                <a:effectLst/>
                <a:latin typeface="Comic Sans MS" pitchFamily="66" charset="0"/>
              </a:rPr>
              <a:t>• Evaluate the usefulness of information e.g. follow instructions to see if they work (</a:t>
            </a:r>
            <a:r>
              <a:rPr lang="en-GB" sz="4200" dirty="0" err="1" smtClean="0">
                <a:effectLst/>
                <a:latin typeface="Comic Sans MS" pitchFamily="66" charset="0"/>
              </a:rPr>
              <a:t>nf</a:t>
            </a:r>
            <a:r>
              <a:rPr lang="en-GB" sz="4200" dirty="0" smtClean="0">
                <a:effectLst/>
                <a:latin typeface="Comic Sans MS" pitchFamily="66" charset="0"/>
              </a:rPr>
              <a:t>)</a:t>
            </a:r>
            <a:endParaRPr lang="en-GB" sz="4200" dirty="0" smtClean="0">
              <a:latin typeface="Comic Sans MS" pitchFamily="66" charset="0"/>
            </a:endParaRPr>
          </a:p>
          <a:p>
            <a:endParaRPr lang="en-GB" sz="4200" dirty="0"/>
          </a:p>
        </p:txBody>
      </p:sp>
    </p:spTree>
    <p:extLst>
      <p:ext uri="{BB962C8B-B14F-4D97-AF65-F5344CB8AC3E}">
        <p14:creationId xmlns="" xmlns:p14="http://schemas.microsoft.com/office/powerpoint/2010/main" val="95046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Tips for Success</a:t>
            </a:r>
            <a:br>
              <a:rPr lang="en-GB" dirty="0" smtClean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Read every day</a:t>
            </a:r>
          </a:p>
          <a:p>
            <a:r>
              <a:rPr lang="en-GB" dirty="0" smtClean="0">
                <a:latin typeface="Comic Sans MS" pitchFamily="66" charset="0"/>
              </a:rPr>
              <a:t>Talk about the books every day</a:t>
            </a:r>
          </a:p>
          <a:p>
            <a:r>
              <a:rPr lang="en-GB" dirty="0" smtClean="0">
                <a:latin typeface="Comic Sans MS" pitchFamily="66" charset="0"/>
              </a:rPr>
              <a:t>Sit somewhere comfy</a:t>
            </a:r>
          </a:p>
          <a:p>
            <a:r>
              <a:rPr lang="en-GB" dirty="0" smtClean="0">
                <a:latin typeface="Comic Sans MS" pitchFamily="66" charset="0"/>
              </a:rPr>
              <a:t>Give your child your FULL attention</a:t>
            </a:r>
          </a:p>
          <a:p>
            <a:r>
              <a:rPr lang="en-GB" dirty="0" smtClean="0">
                <a:latin typeface="Comic Sans MS" pitchFamily="66" charset="0"/>
              </a:rPr>
              <a:t>Help your child to track the words as they read</a:t>
            </a:r>
          </a:p>
          <a:p>
            <a:r>
              <a:rPr lang="en-GB" dirty="0" smtClean="0">
                <a:latin typeface="Comic Sans MS" pitchFamily="66" charset="0"/>
              </a:rPr>
              <a:t>PRAISE, PRAISE, PRAISE!</a:t>
            </a: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764704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347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What do I say when my child is stuck on a word?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 smtClean="0">
                <a:latin typeface="Comic Sans MS" pitchFamily="66" charset="0"/>
              </a:rPr>
              <a:t>Sound out the word</a:t>
            </a:r>
          </a:p>
          <a:p>
            <a:pPr marL="0" indent="0" algn="ctr">
              <a:buNone/>
            </a:pPr>
            <a:r>
              <a:rPr lang="en-GB" sz="4400" dirty="0" err="1" smtClean="0">
                <a:solidFill>
                  <a:schemeClr val="bg1"/>
                </a:solidFill>
                <a:latin typeface="Comic Sans MS" pitchFamily="66" charset="0"/>
              </a:rPr>
              <a:t>Sh</a:t>
            </a:r>
            <a:r>
              <a:rPr lang="en-GB" sz="4400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GB" sz="4400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GB" sz="4400" dirty="0" smtClean="0">
                <a:solidFill>
                  <a:schemeClr val="bg1"/>
                </a:solidFill>
                <a:latin typeface="Comic Sans MS" pitchFamily="66" charset="0"/>
              </a:rPr>
              <a:t>  p</a:t>
            </a:r>
          </a:p>
          <a:p>
            <a:r>
              <a:rPr lang="en-GB" sz="2800" dirty="0" smtClean="0">
                <a:latin typeface="Comic Sans MS" pitchFamily="66" charset="0"/>
              </a:rPr>
              <a:t>Try “sound buttoning” the word. Move your finger under each sound, saying the sound as you do…     (‘</a:t>
            </a:r>
            <a:r>
              <a:rPr lang="en-GB" sz="2800" dirty="0" err="1" smtClean="0">
                <a:latin typeface="Comic Sans MS" pitchFamily="66" charset="0"/>
              </a:rPr>
              <a:t>ssshhh</a:t>
            </a:r>
            <a:r>
              <a:rPr lang="en-GB" sz="2800" dirty="0" smtClean="0">
                <a:latin typeface="Comic Sans MS" pitchFamily="66" charset="0"/>
              </a:rPr>
              <a:t>’     </a:t>
            </a:r>
            <a:r>
              <a:rPr lang="en-GB" sz="2800" dirty="0" err="1" smtClean="0">
                <a:latin typeface="Comic Sans MS" pitchFamily="66" charset="0"/>
              </a:rPr>
              <a:t>i</a:t>
            </a:r>
            <a:r>
              <a:rPr lang="en-GB" sz="2800" dirty="0" smtClean="0">
                <a:latin typeface="Comic Sans MS" pitchFamily="66" charset="0"/>
              </a:rPr>
              <a:t>        p)</a:t>
            </a:r>
          </a:p>
          <a:p>
            <a:r>
              <a:rPr lang="en-GB" sz="2800" dirty="0" smtClean="0">
                <a:latin typeface="Comic Sans MS" pitchFamily="66" charset="0"/>
              </a:rPr>
              <a:t>Then blend the sounds to say the word.</a:t>
            </a:r>
          </a:p>
          <a:p>
            <a:r>
              <a:rPr lang="en-GB" sz="2800" dirty="0" smtClean="0">
                <a:latin typeface="Comic Sans MS" pitchFamily="66" charset="0"/>
              </a:rPr>
              <a:t>(</a:t>
            </a:r>
            <a:r>
              <a:rPr lang="en-GB" sz="2800" dirty="0" err="1" smtClean="0">
                <a:latin typeface="Comic Sans MS" pitchFamily="66" charset="0"/>
              </a:rPr>
              <a:t>Ssship</a:t>
            </a:r>
            <a:r>
              <a:rPr lang="en-GB" sz="2800" dirty="0" smtClean="0">
                <a:latin typeface="Comic Sans MS" pitchFamily="66" charset="0"/>
              </a:rPr>
              <a:t>) (Ship)</a:t>
            </a:r>
          </a:p>
          <a:p>
            <a:endParaRPr lang="en-GB" sz="2800" dirty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449" y="1340768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843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Find the different sounds (phonemes) and keep them pure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58084"/>
            <a:ext cx="7992888" cy="320722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/>
              <a:t>Say 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sssss</a:t>
            </a:r>
            <a:r>
              <a:rPr lang="en-GB" dirty="0" smtClean="0">
                <a:latin typeface="Comic Sans MS" pitchFamily="66" charset="0"/>
              </a:rPr>
              <a:t> not ‘</a:t>
            </a:r>
            <a:r>
              <a:rPr lang="en-GB" dirty="0" err="1" smtClean="0">
                <a:latin typeface="Comic Sans MS" pitchFamily="66" charset="0"/>
              </a:rPr>
              <a:t>suh</a:t>
            </a:r>
            <a:r>
              <a:rPr lang="en-GB" dirty="0" smtClean="0">
                <a:latin typeface="Comic Sans MS" pitchFamily="66" charset="0"/>
              </a:rPr>
              <a:t>’</a:t>
            </a:r>
          </a:p>
          <a:p>
            <a:pPr algn="l"/>
            <a:r>
              <a:rPr lang="en-GB" dirty="0" smtClean="0">
                <a:latin typeface="Comic Sans MS" pitchFamily="66" charset="0"/>
              </a:rPr>
              <a:t>Say </a:t>
            </a:r>
            <a:r>
              <a:rPr lang="en-GB" dirty="0" err="1" smtClean="0">
                <a:latin typeface="Comic Sans MS" pitchFamily="66" charset="0"/>
              </a:rPr>
              <a:t>tttt</a:t>
            </a:r>
            <a:r>
              <a:rPr lang="en-GB" dirty="0" smtClean="0">
                <a:latin typeface="Comic Sans MS" pitchFamily="66" charset="0"/>
              </a:rPr>
              <a:t> not ‘</a:t>
            </a:r>
            <a:r>
              <a:rPr lang="en-GB" dirty="0" err="1" smtClean="0">
                <a:latin typeface="Comic Sans MS" pitchFamily="66" charset="0"/>
              </a:rPr>
              <a:t>tuh</a:t>
            </a:r>
            <a:r>
              <a:rPr lang="en-GB" dirty="0" smtClean="0">
                <a:latin typeface="Comic Sans MS" pitchFamily="66" charset="0"/>
              </a:rPr>
              <a:t>’</a:t>
            </a:r>
          </a:p>
          <a:p>
            <a:pPr algn="l"/>
            <a:r>
              <a:rPr lang="en-GB" dirty="0" smtClean="0">
                <a:latin typeface="Comic Sans MS" pitchFamily="66" charset="0"/>
              </a:rPr>
              <a:t>See an example from this link…</a:t>
            </a:r>
          </a:p>
          <a:p>
            <a:pPr algn="l"/>
            <a:r>
              <a:rPr lang="en-GB" sz="2800" dirty="0" smtClean="0">
                <a:hlinkClick r:id="rId2"/>
              </a:rPr>
              <a:t>http://phonicbooks.wordpress.com/2011/03/13/how-to-say-the-sounds-of-letters-in-synthetic-phonics/</a:t>
            </a:r>
            <a:endParaRPr lang="en-GB" sz="2800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Caution- this will link to the main  U-Tube website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83" y="2016252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774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Look at the picture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Comic Sans MS" pitchFamily="66" charset="0"/>
              </a:rPr>
              <a:t>Is there a clue to guess the word?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I play with the …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074420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eph\AppData\Local\Microsoft\Windows\Temporary Internet Files\Content.IE5\DYA8KG80\MP90038732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80928"/>
            <a:ext cx="1736592" cy="2434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879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7220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Consider the initial letter and link it to the picture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4420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teph\AppData\Local\Microsoft\Windows\Temporary Internet Files\Content.IE5\2K4Q8LBZ\MC9003002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51245"/>
            <a:ext cx="1775765" cy="17538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465313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I have a hat and s…….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141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Read on and go back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58084"/>
            <a:ext cx="6400800" cy="2680716"/>
          </a:xfrm>
        </p:spPr>
        <p:txBody>
          <a:bodyPr/>
          <a:lstStyle/>
          <a:p>
            <a:pPr algn="l"/>
            <a:r>
              <a:rPr lang="en-GB" dirty="0" smtClean="0">
                <a:latin typeface="Comic Sans MS" pitchFamily="66" charset="0"/>
              </a:rPr>
              <a:t>“Peter Pan shot the …… from his bow.”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83" y="2016252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steph\AppData\Local\Microsoft\Windows\Temporary Internet Files\Content.IE5\VEBJD2KE\MC9001160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55" y="4282592"/>
            <a:ext cx="1389888" cy="17071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1452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is the book about?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512767" cy="385118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2" descr="C:\Users\steph\AppData\Local\Microsoft\Windows\Temporary Internet Files\Content.IE5\5KWT7Y3P\MC900389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45336"/>
            <a:ext cx="719633" cy="941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03" y="2971487"/>
            <a:ext cx="4871591" cy="358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7932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508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Helping Your Child to Learn to Read </vt:lpstr>
      <vt:lpstr>How we help in school…</vt:lpstr>
      <vt:lpstr>Tips for Success </vt:lpstr>
      <vt:lpstr>What do I say when my child is stuck on a word? </vt:lpstr>
      <vt:lpstr>Find the different sounds (phonemes) and keep them pure</vt:lpstr>
      <vt:lpstr>Look at the picture</vt:lpstr>
      <vt:lpstr>Consider the initial letter and link it to the picture </vt:lpstr>
      <vt:lpstr>Read on and go back</vt:lpstr>
      <vt:lpstr>What is the book about?</vt:lpstr>
      <vt:lpstr>Learn the sight vocabulary together…</vt:lpstr>
      <vt:lpstr>Ask your child questions about the book…</vt:lpstr>
      <vt:lpstr>Reading for meaning…</vt:lpstr>
      <vt:lpstr>Reading beyond books… </vt:lpstr>
      <vt:lpstr>Show your child that you enjoy reading!</vt:lpstr>
      <vt:lpstr>Pink Book Band </vt:lpstr>
      <vt:lpstr>Red Book Band</vt:lpstr>
      <vt:lpstr>Yellow Book Band </vt:lpstr>
      <vt:lpstr>Blue Book Band </vt:lpstr>
      <vt:lpstr>Green Book Band </vt:lpstr>
      <vt:lpstr>Orange Book Band </vt:lpstr>
      <vt:lpstr>Turquoise Book Band </vt:lpstr>
      <vt:lpstr>Purple Book Band </vt:lpstr>
      <vt:lpstr>Gold Book Band </vt:lpstr>
      <vt:lpstr>White Book Band </vt:lpstr>
      <vt:lpstr>Lime Book Band  / Free reader</vt:lpstr>
      <vt:lpstr>Lime Book Band / Free reader contd…</vt:lpstr>
    </vt:vector>
  </TitlesOfParts>
  <Company>Madginford Park Infant School, Bearsted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Child to Learn to Read</dc:title>
  <dc:creator>The Headteacher</dc:creator>
  <cp:lastModifiedBy>Amanda Cullen</cp:lastModifiedBy>
  <cp:revision>13</cp:revision>
  <dcterms:created xsi:type="dcterms:W3CDTF">2013-06-08T12:23:44Z</dcterms:created>
  <dcterms:modified xsi:type="dcterms:W3CDTF">2015-03-06T17:41:19Z</dcterms:modified>
</cp:coreProperties>
</file>